
<file path=[Content_Types].xml><?xml version="1.0" encoding="utf-8"?>
<Types xmlns="http://schemas.openxmlformats.org/package/2006/content-types">
  <Default ContentType="image/jpeg" Extension="jfif"/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64B62B-CA56-40A5-AD25-3A0C024F100D}" type="doc">
      <dgm:prSet loTypeId="urn:microsoft.com/office/officeart/2005/8/layout/radial4" loCatId="relationship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E8A80765-CA4C-45DD-8F7F-C9E29E4D8102}">
      <dgm:prSet phldrT="[Текст]"/>
      <dgm:spPr/>
      <dgm:t>
        <a:bodyPr/>
        <a:lstStyle/>
        <a:p>
          <a:r>
            <a:rPr lang="uk-UA" b="1" dirty="0">
              <a:latin typeface="Times New Roman" panose="02020603050405020304" pitchFamily="18" charset="0"/>
              <a:cs typeface="Times New Roman" panose="02020603050405020304" pitchFamily="18" charset="0"/>
            </a:rPr>
            <a:t>лібералізація трудових відносин та оновлення законодавства про працю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93531B-195B-4E4F-ACAB-2CF18D43471C}" type="parTrans" cxnId="{E6FD38AD-022C-46FF-8088-2CDBE4C4A60E}">
      <dgm:prSet/>
      <dgm:spPr/>
      <dgm:t>
        <a:bodyPr/>
        <a:lstStyle/>
        <a:p>
          <a:endParaRPr lang="ru-RU"/>
        </a:p>
      </dgm:t>
    </dgm:pt>
    <dgm:pt modelId="{95627513-4D06-47B0-9C53-10BDCB1E3D68}" type="sibTrans" cxnId="{E6FD38AD-022C-46FF-8088-2CDBE4C4A60E}">
      <dgm:prSet/>
      <dgm:spPr/>
      <dgm:t>
        <a:bodyPr/>
        <a:lstStyle/>
        <a:p>
          <a:endParaRPr lang="ru-RU"/>
        </a:p>
      </dgm:t>
    </dgm:pt>
    <dgm:pt modelId="{2B19EA3E-0801-43FC-9FD0-362894344535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Указ Президента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08.11.2019 </a:t>
          </a:r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№837/2019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D5F59A-3274-4139-8FB2-FDC71DFC21D7}" type="parTrans" cxnId="{ADA5BEF1-1F7C-4507-B6CC-626A1F8A5313}">
      <dgm:prSet/>
      <dgm:spPr/>
      <dgm:t>
        <a:bodyPr/>
        <a:lstStyle/>
        <a:p>
          <a:endParaRPr lang="ru-RU"/>
        </a:p>
      </dgm:t>
    </dgm:pt>
    <dgm:pt modelId="{A2C3F4F1-D930-43BA-B58D-AF086CE54417}" type="sibTrans" cxnId="{ADA5BEF1-1F7C-4507-B6CC-626A1F8A5313}">
      <dgm:prSet/>
      <dgm:spPr/>
      <dgm:t>
        <a:bodyPr/>
        <a:lstStyle/>
        <a:p>
          <a:endParaRPr lang="ru-RU"/>
        </a:p>
      </dgm:t>
    </dgm:pt>
    <dgm:pt modelId="{5B64192E-9599-4665-A32C-9647A04CDEB6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Указ Президента України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20.09.2019            № 713/2019</a:t>
          </a:r>
        </a:p>
      </dgm:t>
    </dgm:pt>
    <dgm:pt modelId="{2D3C55EC-ADE2-47FB-8D1F-EC9478D144A3}" type="parTrans" cxnId="{E28C79AF-65E4-4A68-9E70-10B970CA87D4}">
      <dgm:prSet/>
      <dgm:spPr/>
      <dgm:t>
        <a:bodyPr/>
        <a:lstStyle/>
        <a:p>
          <a:endParaRPr lang="ru-RU"/>
        </a:p>
      </dgm:t>
    </dgm:pt>
    <dgm:pt modelId="{596AC837-083D-4D1F-8942-CCABA0F1E16F}" type="sibTrans" cxnId="{E28C79AF-65E4-4A68-9E70-10B970CA87D4}">
      <dgm:prSet/>
      <dgm:spPr/>
      <dgm:t>
        <a:bodyPr/>
        <a:lstStyle/>
        <a:p>
          <a:endParaRPr lang="ru-RU"/>
        </a:p>
      </dgm:t>
    </dgm:pt>
    <dgm:pt modelId="{F351DD83-60D3-4C71-BE5C-3697F5EFC8E9}" type="pres">
      <dgm:prSet presAssocID="{5D64B62B-CA56-40A5-AD25-3A0C024F100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A2F91E8-04AB-4398-88EA-E3EA2E7FBD1E}" type="pres">
      <dgm:prSet presAssocID="{E8A80765-CA4C-45DD-8F7F-C9E29E4D8102}" presName="centerShape" presStyleLbl="node0" presStyleIdx="0" presStyleCnt="1" custScaleX="133784" custScaleY="104992"/>
      <dgm:spPr/>
    </dgm:pt>
    <dgm:pt modelId="{ED713B23-AC33-41BB-8631-DE1F87ED46A6}" type="pres">
      <dgm:prSet presAssocID="{4AD5F59A-3274-4139-8FB2-FDC71DFC21D7}" presName="parTrans" presStyleLbl="bgSibTrans2D1" presStyleIdx="0" presStyleCnt="2" custLinFactY="49787" custLinFactNeighborX="-37361" custLinFactNeighborY="100000"/>
      <dgm:spPr/>
    </dgm:pt>
    <dgm:pt modelId="{791ED1E1-A39A-4F1F-ADCD-54E0C282CF38}" type="pres">
      <dgm:prSet presAssocID="{2B19EA3E-0801-43FC-9FD0-362894344535}" presName="node" presStyleLbl="node1" presStyleIdx="0" presStyleCnt="2" custScaleX="125009" custScaleY="91349">
        <dgm:presLayoutVars>
          <dgm:bulletEnabled val="1"/>
        </dgm:presLayoutVars>
      </dgm:prSet>
      <dgm:spPr/>
    </dgm:pt>
    <dgm:pt modelId="{ADFE37B3-362C-4748-B9A9-0E6D485B2759}" type="pres">
      <dgm:prSet presAssocID="{2D3C55EC-ADE2-47FB-8D1F-EC9478D144A3}" presName="parTrans" presStyleLbl="bgSibTrans2D1" presStyleIdx="1" presStyleCnt="2" custLinFactY="60486" custLinFactNeighborX="15898" custLinFactNeighborY="100000"/>
      <dgm:spPr/>
    </dgm:pt>
    <dgm:pt modelId="{BAD2C74C-A778-4262-B657-DF085ADD6F11}" type="pres">
      <dgm:prSet presAssocID="{5B64192E-9599-4665-A32C-9647A04CDEB6}" presName="node" presStyleLbl="node1" presStyleIdx="1" presStyleCnt="2" custScaleX="124512" custScaleY="102057">
        <dgm:presLayoutVars>
          <dgm:bulletEnabled val="1"/>
        </dgm:presLayoutVars>
      </dgm:prSet>
      <dgm:spPr/>
    </dgm:pt>
  </dgm:ptLst>
  <dgm:cxnLst>
    <dgm:cxn modelId="{D4037313-1444-4BB5-BD31-19EF0BB354A9}" type="presOf" srcId="{5D64B62B-CA56-40A5-AD25-3A0C024F100D}" destId="{F351DD83-60D3-4C71-BE5C-3697F5EFC8E9}" srcOrd="0" destOrd="0" presId="urn:microsoft.com/office/officeart/2005/8/layout/radial4"/>
    <dgm:cxn modelId="{0E720726-B7E7-4AFC-97BE-360C57A28CC3}" type="presOf" srcId="{4AD5F59A-3274-4139-8FB2-FDC71DFC21D7}" destId="{ED713B23-AC33-41BB-8631-DE1F87ED46A6}" srcOrd="0" destOrd="0" presId="urn:microsoft.com/office/officeart/2005/8/layout/radial4"/>
    <dgm:cxn modelId="{E782503E-21BB-4A13-96F0-91DF8FE0F1CD}" type="presOf" srcId="{2D3C55EC-ADE2-47FB-8D1F-EC9478D144A3}" destId="{ADFE37B3-362C-4748-B9A9-0E6D485B2759}" srcOrd="0" destOrd="0" presId="urn:microsoft.com/office/officeart/2005/8/layout/radial4"/>
    <dgm:cxn modelId="{9D6AEB76-BD1C-445C-9A7E-2E5721D84D33}" type="presOf" srcId="{2B19EA3E-0801-43FC-9FD0-362894344535}" destId="{791ED1E1-A39A-4F1F-ADCD-54E0C282CF38}" srcOrd="0" destOrd="0" presId="urn:microsoft.com/office/officeart/2005/8/layout/radial4"/>
    <dgm:cxn modelId="{656F419C-C528-4C23-AC13-C1001FF3A793}" type="presOf" srcId="{5B64192E-9599-4665-A32C-9647A04CDEB6}" destId="{BAD2C74C-A778-4262-B657-DF085ADD6F11}" srcOrd="0" destOrd="0" presId="urn:microsoft.com/office/officeart/2005/8/layout/radial4"/>
    <dgm:cxn modelId="{E6FD38AD-022C-46FF-8088-2CDBE4C4A60E}" srcId="{5D64B62B-CA56-40A5-AD25-3A0C024F100D}" destId="{E8A80765-CA4C-45DD-8F7F-C9E29E4D8102}" srcOrd="0" destOrd="0" parTransId="{3D93531B-195B-4E4F-ACAB-2CF18D43471C}" sibTransId="{95627513-4D06-47B0-9C53-10BDCB1E3D68}"/>
    <dgm:cxn modelId="{E28C79AF-65E4-4A68-9E70-10B970CA87D4}" srcId="{E8A80765-CA4C-45DD-8F7F-C9E29E4D8102}" destId="{5B64192E-9599-4665-A32C-9647A04CDEB6}" srcOrd="1" destOrd="0" parTransId="{2D3C55EC-ADE2-47FB-8D1F-EC9478D144A3}" sibTransId="{596AC837-083D-4D1F-8942-CCABA0F1E16F}"/>
    <dgm:cxn modelId="{637682CE-0C59-48AC-A89B-AB0400C4F709}" type="presOf" srcId="{E8A80765-CA4C-45DD-8F7F-C9E29E4D8102}" destId="{0A2F91E8-04AB-4398-88EA-E3EA2E7FBD1E}" srcOrd="0" destOrd="0" presId="urn:microsoft.com/office/officeart/2005/8/layout/radial4"/>
    <dgm:cxn modelId="{ADA5BEF1-1F7C-4507-B6CC-626A1F8A5313}" srcId="{E8A80765-CA4C-45DD-8F7F-C9E29E4D8102}" destId="{2B19EA3E-0801-43FC-9FD0-362894344535}" srcOrd="0" destOrd="0" parTransId="{4AD5F59A-3274-4139-8FB2-FDC71DFC21D7}" sibTransId="{A2C3F4F1-D930-43BA-B58D-AF086CE54417}"/>
    <dgm:cxn modelId="{C7ABC8A4-675B-4375-9DCD-1E689FBC3AF6}" type="presParOf" srcId="{F351DD83-60D3-4C71-BE5C-3697F5EFC8E9}" destId="{0A2F91E8-04AB-4398-88EA-E3EA2E7FBD1E}" srcOrd="0" destOrd="0" presId="urn:microsoft.com/office/officeart/2005/8/layout/radial4"/>
    <dgm:cxn modelId="{D1AB4112-1673-4127-BEF8-6B34BA0D203C}" type="presParOf" srcId="{F351DD83-60D3-4C71-BE5C-3697F5EFC8E9}" destId="{ED713B23-AC33-41BB-8631-DE1F87ED46A6}" srcOrd="1" destOrd="0" presId="urn:microsoft.com/office/officeart/2005/8/layout/radial4"/>
    <dgm:cxn modelId="{B2D19377-5B6B-4006-8757-20445813D92F}" type="presParOf" srcId="{F351DD83-60D3-4C71-BE5C-3697F5EFC8E9}" destId="{791ED1E1-A39A-4F1F-ADCD-54E0C282CF38}" srcOrd="2" destOrd="0" presId="urn:microsoft.com/office/officeart/2005/8/layout/radial4"/>
    <dgm:cxn modelId="{3DD82DDC-F113-4B3B-9A16-F0D6FF1C8CAC}" type="presParOf" srcId="{F351DD83-60D3-4C71-BE5C-3697F5EFC8E9}" destId="{ADFE37B3-362C-4748-B9A9-0E6D485B2759}" srcOrd="3" destOrd="0" presId="urn:microsoft.com/office/officeart/2005/8/layout/radial4"/>
    <dgm:cxn modelId="{B7A13B5B-9713-47EA-8843-6C98DA0A79A4}" type="presParOf" srcId="{F351DD83-60D3-4C71-BE5C-3697F5EFC8E9}" destId="{BAD2C74C-A778-4262-B657-DF085ADD6F11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2F91E8-04AB-4398-88EA-E3EA2E7FBD1E}">
      <dsp:nvSpPr>
        <dsp:cNvPr id="0" name=""/>
        <dsp:cNvSpPr/>
      </dsp:nvSpPr>
      <dsp:spPr>
        <a:xfrm>
          <a:off x="3313221" y="2040618"/>
          <a:ext cx="3743361" cy="293774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лібералізація трудових відносин та оновлення законодавства про працю</a:t>
          </a:r>
          <a:endParaRPr lang="ru-RU" sz="2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61424" y="2470841"/>
        <a:ext cx="2646955" cy="2077297"/>
      </dsp:txXfrm>
    </dsp:sp>
    <dsp:sp modelId="{ED713B23-AC33-41BB-8631-DE1F87ED46A6}">
      <dsp:nvSpPr>
        <dsp:cNvPr id="0" name=""/>
        <dsp:cNvSpPr/>
      </dsp:nvSpPr>
      <dsp:spPr>
        <a:xfrm rot="12900000">
          <a:off x="521335" y="2541383"/>
          <a:ext cx="2454779" cy="797448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1ED1E1-A39A-4F1F-ADCD-54E0C282CF38}">
      <dsp:nvSpPr>
        <dsp:cNvPr id="0" name=""/>
        <dsp:cNvSpPr/>
      </dsp:nvSpPr>
      <dsp:spPr>
        <a:xfrm>
          <a:off x="-1033" y="70350"/>
          <a:ext cx="3322940" cy="19425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Указ Президента </a:t>
          </a:r>
          <a:r>
            <a:rPr lang="ru-RU" sz="31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3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1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3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08.11.2019 </a:t>
          </a:r>
          <a:r>
            <a:rPr lang="uk-UA" sz="3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№837/2019</a:t>
          </a:r>
          <a:endParaRPr lang="ru-RU" sz="3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863" y="127246"/>
        <a:ext cx="3209148" cy="1828770"/>
      </dsp:txXfrm>
    </dsp:sp>
    <dsp:sp modelId="{ADFE37B3-362C-4748-B9A9-0E6D485B2759}">
      <dsp:nvSpPr>
        <dsp:cNvPr id="0" name=""/>
        <dsp:cNvSpPr/>
      </dsp:nvSpPr>
      <dsp:spPr>
        <a:xfrm rot="19500000">
          <a:off x="6866820" y="2626702"/>
          <a:ext cx="2454779" cy="797448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D2C74C-A778-4262-B657-DF085ADD6F11}">
      <dsp:nvSpPr>
        <dsp:cNvPr id="0" name=""/>
        <dsp:cNvSpPr/>
      </dsp:nvSpPr>
      <dsp:spPr>
        <a:xfrm>
          <a:off x="7054504" y="-43503"/>
          <a:ext cx="3309729" cy="217027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Указ Президента України </a:t>
          </a:r>
          <a:r>
            <a:rPr lang="ru-RU" sz="3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20.09.2019            № 713/2019</a:t>
          </a:r>
        </a:p>
      </dsp:txBody>
      <dsp:txXfrm>
        <a:off x="7118069" y="20062"/>
        <a:ext cx="3182599" cy="20431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F439-45F6-4E5B-9B78-4A80D585A742}" type="datetimeFigureOut">
              <a:rPr lang="uk-UA" smtClean="0"/>
              <a:t>29.06.2021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855B2FA-8CBD-4189-9EE5-B284396544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2529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F439-45F6-4E5B-9B78-4A80D585A742}" type="datetimeFigureOut">
              <a:rPr lang="uk-UA" smtClean="0"/>
              <a:t>29.06.2021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855B2FA-8CBD-4189-9EE5-B284396544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3076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F439-45F6-4E5B-9B78-4A80D585A742}" type="datetimeFigureOut">
              <a:rPr lang="uk-UA" smtClean="0"/>
              <a:t>29.06.2021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855B2FA-8CBD-4189-9EE5-B28439654422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0470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F439-45F6-4E5B-9B78-4A80D585A742}" type="datetimeFigureOut">
              <a:rPr lang="uk-UA" smtClean="0"/>
              <a:t>29.06.2021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855B2FA-8CBD-4189-9EE5-B284396544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1804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F439-45F6-4E5B-9B78-4A80D585A742}" type="datetimeFigureOut">
              <a:rPr lang="uk-UA" smtClean="0"/>
              <a:t>29.06.2021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855B2FA-8CBD-4189-9EE5-B28439654422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3838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F439-45F6-4E5B-9B78-4A80D585A742}" type="datetimeFigureOut">
              <a:rPr lang="uk-UA" smtClean="0"/>
              <a:t>29.06.2021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855B2FA-8CBD-4189-9EE5-B284396544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4162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F439-45F6-4E5B-9B78-4A80D585A742}" type="datetimeFigureOut">
              <a:rPr lang="uk-UA" smtClean="0"/>
              <a:t>29.06.2021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B2FA-8CBD-4189-9EE5-B284396544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2060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F439-45F6-4E5B-9B78-4A80D585A742}" type="datetimeFigureOut">
              <a:rPr lang="uk-UA" smtClean="0"/>
              <a:t>29.06.2021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B2FA-8CBD-4189-9EE5-B284396544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350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F439-45F6-4E5B-9B78-4A80D585A742}" type="datetimeFigureOut">
              <a:rPr lang="uk-UA" smtClean="0"/>
              <a:t>29.06.2021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B2FA-8CBD-4189-9EE5-B284396544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467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F439-45F6-4E5B-9B78-4A80D585A742}" type="datetimeFigureOut">
              <a:rPr lang="uk-UA" smtClean="0"/>
              <a:t>29.06.2021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B2FA-8CBD-4189-9EE5-B284396544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532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F439-45F6-4E5B-9B78-4A80D585A742}" type="datetimeFigureOut">
              <a:rPr lang="uk-UA" smtClean="0"/>
              <a:t>29.06.2021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855B2FA-8CBD-4189-9EE5-B284396544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614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F439-45F6-4E5B-9B78-4A80D585A742}" type="datetimeFigureOut">
              <a:rPr lang="uk-UA" smtClean="0"/>
              <a:t>29.06.2021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855B2FA-8CBD-4189-9EE5-B284396544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5413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F439-45F6-4E5B-9B78-4A80D585A742}" type="datetimeFigureOut">
              <a:rPr lang="uk-UA" smtClean="0"/>
              <a:t>29.06.2021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855B2FA-8CBD-4189-9EE5-B284396544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726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F439-45F6-4E5B-9B78-4A80D585A742}" type="datetimeFigureOut">
              <a:rPr lang="uk-UA" smtClean="0"/>
              <a:t>29.06.2021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B2FA-8CBD-4189-9EE5-B284396544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1783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F439-45F6-4E5B-9B78-4A80D585A742}" type="datetimeFigureOut">
              <a:rPr lang="uk-UA" smtClean="0"/>
              <a:t>29.06.2021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B2FA-8CBD-4189-9EE5-B284396544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5823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F439-45F6-4E5B-9B78-4A80D585A742}" type="datetimeFigureOut">
              <a:rPr lang="uk-UA" smtClean="0"/>
              <a:t>29.06.2021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B2FA-8CBD-4189-9EE5-B284396544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2463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F439-45F6-4E5B-9B78-4A80D585A742}" type="datetimeFigureOut">
              <a:rPr lang="uk-UA" smtClean="0"/>
              <a:t>29.06.2021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855B2FA-8CBD-4189-9EE5-B284396544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5175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DF439-45F6-4E5B-9B78-4A80D585A742}" type="datetimeFigureOut">
              <a:rPr lang="uk-UA" smtClean="0"/>
              <a:t>29.06.2021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855B2FA-8CBD-4189-9EE5-B2843965442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915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  <p:sldLayoutId id="2147483803" r:id="rId16"/>
    <p:sldLayoutId id="214748380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microsoft.com/office/2007/relationships/hdphoto" Target="../media/hdphoto7.wdp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microsoft.com/office/2007/relationships/hdphoto" Target="../media/hdphoto4.wdp"/><Relationship Id="rId1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936CF1-D668-4401-B3FD-25660368C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6048" y="583470"/>
            <a:ext cx="10163493" cy="2732754"/>
          </a:xfrm>
        </p:spPr>
        <p:txBody>
          <a:bodyPr>
            <a:no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Лібералізація законодавства по-українськи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C703D1EB-C819-4EC1-8C28-7A7EF33CAE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76928" y="4545731"/>
            <a:ext cx="7139876" cy="757789"/>
          </a:xfrm>
        </p:spPr>
        <p:txBody>
          <a:bodyPr/>
          <a:lstStyle/>
          <a:p>
            <a:pPr algn="r">
              <a:spcBef>
                <a:spcPts val="0"/>
              </a:spcBef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Орловська Ірина – завідувач відділу правової експертизи </a:t>
            </a:r>
          </a:p>
          <a:p>
            <a:pPr algn="r">
              <a:spcBef>
                <a:spcPts val="0"/>
              </a:spcBef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департаменту правового захисту Федерація профспілок України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394FA6-6957-4266-9714-3FE0459CAD01}"/>
              </a:ext>
            </a:extLst>
          </p:cNvPr>
          <p:cNvSpPr txBox="1"/>
          <p:nvPr/>
        </p:nvSpPr>
        <p:spPr>
          <a:xfrm>
            <a:off x="4925568" y="6071616"/>
            <a:ext cx="2282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 червня 2021 року</a:t>
            </a:r>
          </a:p>
        </p:txBody>
      </p:sp>
    </p:spTree>
    <p:extLst>
      <p:ext uri="{BB962C8B-B14F-4D97-AF65-F5344CB8AC3E}">
        <p14:creationId xmlns:p14="http://schemas.microsoft.com/office/powerpoint/2010/main" val="910116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B225FD-31C0-4488-BBDD-9703E5751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5533" y="380270"/>
            <a:ext cx="8911687" cy="1280890"/>
          </a:xfrm>
        </p:spPr>
        <p:txBody>
          <a:bodyPr>
            <a:noAutofit/>
          </a:bodyPr>
          <a:lstStyle/>
          <a:p>
            <a:pPr algn="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Закону України «Про внесення змін до деяких законодавчих актів щодо спрощення регулювання трудових відносин у сфері малого і середнього підприємництва та зменшення адміністративного навантаження на підприємницьку діяльність»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(реєстр. № 5371):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FE3EF4C9-3CD9-4BD7-B795-48617E3AEC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1459" y="1862780"/>
            <a:ext cx="6121872" cy="4614950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5BF0AA0-BF2A-4DDC-8C1B-AD931D2EA4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514" y="2142274"/>
            <a:ext cx="2585466" cy="258546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DB33F61-6CB1-4C0F-A592-201900B8C32D}"/>
              </a:ext>
            </a:extLst>
          </p:cNvPr>
          <p:cNvSpPr txBox="1"/>
          <p:nvPr/>
        </p:nvSpPr>
        <p:spPr>
          <a:xfrm rot="19578304">
            <a:off x="311570" y="1799434"/>
            <a:ext cx="36684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законопроєкт розроблений на виконання рішення Національної Ради Реформ при Президентові України </a:t>
            </a:r>
          </a:p>
          <a:p>
            <a:pPr algn="r"/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19 березня 2021 року </a:t>
            </a:r>
          </a:p>
        </p:txBody>
      </p:sp>
    </p:spTree>
    <p:extLst>
      <p:ext uri="{BB962C8B-B14F-4D97-AF65-F5344CB8AC3E}">
        <p14:creationId xmlns:p14="http://schemas.microsoft.com/office/powerpoint/2010/main" val="28665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F20C48A-534C-4CC9-B131-2431D5D0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0592" y="2279904"/>
            <a:ext cx="8473441" cy="1450848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</a:p>
        </p:txBody>
      </p:sp>
      <p:sp>
        <p:nvSpPr>
          <p:cNvPr id="6" name="Підзаголовок 2">
            <a:extLst>
              <a:ext uri="{FF2B5EF4-FFF2-40B4-BE49-F238E27FC236}">
                <a16:creationId xmlns:a16="http://schemas.microsoft.com/office/drawing/2014/main" id="{3C1749E5-85DB-4A13-AB30-570D82E9D405}"/>
              </a:ext>
            </a:extLst>
          </p:cNvPr>
          <p:cNvSpPr txBox="1">
            <a:spLocks/>
          </p:cNvSpPr>
          <p:nvPr/>
        </p:nvSpPr>
        <p:spPr>
          <a:xfrm>
            <a:off x="4730496" y="5460131"/>
            <a:ext cx="7139876" cy="75778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Орловська Ірина – завідувач відділу правової експертизи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департаменту правового захисту Федерація профспілок України,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orlovska@fpsu.org.ua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589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756305-1AD1-497C-8BA8-C8210F8BA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6286" y="4180109"/>
            <a:ext cx="7759925" cy="1749635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грудня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1971 року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червня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1972 року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5355" y="973928"/>
            <a:ext cx="4580682" cy="304823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08855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D7CBDD-70A0-45B5-A0BB-40CFEC034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0069" y="1625128"/>
            <a:ext cx="4845132" cy="3707746"/>
          </a:xfrm>
        </p:spPr>
        <p:txBody>
          <a:bodyPr>
            <a:norm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27.12.2014 –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внесено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ВРУ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20.05.2015 – відкликано та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внесено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доопрацьований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05.11.2015 – прийнято у першому читанні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07.09.2017 –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законопроєкт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підготовано до другого читання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976" y="2450306"/>
            <a:ext cx="3788497" cy="3449950"/>
          </a:xfrm>
        </p:spPr>
      </p:pic>
      <p:sp>
        <p:nvSpPr>
          <p:cNvPr id="5" name="TextBox 4"/>
          <p:cNvSpPr txBox="1"/>
          <p:nvPr/>
        </p:nvSpPr>
        <p:spPr>
          <a:xfrm>
            <a:off x="7148945" y="624109"/>
            <a:ext cx="4276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Трудового кодексу України  (реєстр. № 1658)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13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89475390"/>
              </p:ext>
            </p:extLst>
          </p:nvPr>
        </p:nvGraphicFramePr>
        <p:xfrm>
          <a:off x="1304966" y="1535875"/>
          <a:ext cx="10363200" cy="4934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11680" y="498763"/>
            <a:ext cx="7677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 рік – ініціювання лібералізації </a:t>
            </a:r>
          </a:p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трудового законодавства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168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8089" y="5085274"/>
            <a:ext cx="5355686" cy="1241636"/>
          </a:xfrm>
        </p:spPr>
        <p:txBody>
          <a:bodyPr>
            <a:noAutofit/>
          </a:bodyPr>
          <a:lstStyle/>
          <a:p>
            <a:pPr algn="r"/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 України «Про працю» (реєстр. № 2708) вважається відкликаним, але його ідея жива………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472" y="539606"/>
            <a:ext cx="5279303" cy="297064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921164" y="936769"/>
            <a:ext cx="40178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Звільнення – «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freestyle</a:t>
            </a: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Профспілки – ні не чули про таких;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 = закон;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Праця без зупину з доплатою у 20 %;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Договори з нефіксованим робочим часом;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замість родини;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Нігіляція</a:t>
            </a: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трудових та соціальних прав працівників.</a:t>
            </a:r>
          </a:p>
        </p:txBody>
      </p:sp>
    </p:spTree>
    <p:extLst>
      <p:ext uri="{BB962C8B-B14F-4D97-AF65-F5344CB8AC3E}">
        <p14:creationId xmlns:p14="http://schemas.microsoft.com/office/powerpoint/2010/main" val="3956167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795587" y="533360"/>
            <a:ext cx="7886700" cy="13271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alt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Законопроєктна</a:t>
            </a:r>
            <a:r>
              <a:rPr lang="ru-RU" alt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ініціатива</a:t>
            </a:r>
            <a:r>
              <a:rPr lang="ru-RU" alt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2665412" y="1720222"/>
            <a:ext cx="3932238" cy="1214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Трудового кодексу (</a:t>
            </a:r>
            <a:r>
              <a:rPr lang="ru-RU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№ 2410 </a:t>
            </a:r>
            <a:r>
              <a:rPr lang="ru-RU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08.11.2019р.)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3"/>
          <p:cNvSpPr txBox="1">
            <a:spLocks/>
          </p:cNvSpPr>
          <p:nvPr/>
        </p:nvSpPr>
        <p:spPr>
          <a:xfrm>
            <a:off x="2665412" y="3902616"/>
            <a:ext cx="3736975" cy="112328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дев'яти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книг 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(385 статей),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прикінцевих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екст 4"/>
          <p:cNvSpPr txBox="1">
            <a:spLocks/>
          </p:cNvSpPr>
          <p:nvPr/>
        </p:nvSpPr>
        <p:spPr>
          <a:xfrm>
            <a:off x="6865505" y="1704008"/>
            <a:ext cx="4084637" cy="125412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Кодексу </a:t>
            </a:r>
            <a:r>
              <a:rPr lang="ru-RU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№ 2410-1 </a:t>
            </a:r>
            <a:r>
              <a:rPr lang="ru-RU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08.11.2019р.)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5"/>
          <p:cNvSpPr txBox="1">
            <a:spLocks/>
          </p:cNvSpPr>
          <p:nvPr/>
        </p:nvSpPr>
        <p:spPr>
          <a:xfrm>
            <a:off x="6794499" y="3881529"/>
            <a:ext cx="3887788" cy="10770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ru-RU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дев'яти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книг </a:t>
            </a:r>
          </a:p>
          <a:p>
            <a:pPr marL="0" indent="0" algn="r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(401 </a:t>
            </a:r>
            <a:r>
              <a:rPr lang="ru-RU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а </a:t>
            </a:r>
            <a:r>
              <a:rPr lang="ru-RU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прикінцевих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перехідних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2518" y="2144711"/>
            <a:ext cx="3429000" cy="200055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189019" y="5401310"/>
            <a:ext cx="87611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Робоча група з напрацювання проєкту акту у сфері праці, створена при Комітеті Верховної Ради України з питань соціальної політики та захисту прав ветеранів, 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 15 квітня 2020 року призупинила свою діяльність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204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4ADE97-895E-48A7-8AB6-13BE29048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0032" y="306333"/>
            <a:ext cx="9724580" cy="1280890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Точкові законопроєкт щодо внесення змін до </a:t>
            </a:r>
            <a:b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Кодексу законів про працю України </a:t>
            </a:r>
            <a:b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(деякі з яких вже зареєстровано у Верховній Раді України):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9AFF575-A5A0-41DE-994D-5A67A63F6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5104" y="1853183"/>
            <a:ext cx="9529508" cy="469848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 внесення змін до деяких законодавчих актів України щодо врегулювання питань роботи працівників у нічний час»,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 внесення змін до деяких законодавчих актів України (щодо посилення захисту прав працівників)» (реєстр.№ 5266),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 внесення змін до Кодексу законів про працю України щодо врегулювання деяких нестандартних форм зайнятості» (реєстр.№ 5161),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 внесення змін до Кодексу законів про працю України щодо визначення поняття трудових відносин та ознак їх наявності» (реєстр.№ 5054),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 внесення змін до деяких законодавчих актів щодо регулювання праці домашніх працівників»,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 внесення змін до деяких законодавчих актів щодо дерегуляції трудових відносин» (реєстр.№ 5388),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 внесення змін до деяких законодавчих актів щодо удосконалення процедури вирішення індивідуальних трудових спорів» (реєстр.№ 5555).</a:t>
            </a:r>
          </a:p>
        </p:txBody>
      </p:sp>
    </p:spTree>
    <p:extLst>
      <p:ext uri="{BB962C8B-B14F-4D97-AF65-F5344CB8AC3E}">
        <p14:creationId xmlns:p14="http://schemas.microsoft.com/office/powerpoint/2010/main" val="1606630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F97D2C-342D-4552-BB44-08E9666C7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4429" y="306333"/>
            <a:ext cx="8911687" cy="1280890"/>
          </a:xfrm>
        </p:spPr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Загрози ліберальних законопроєктів: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B4F0AE5-C11A-4869-9C4B-7FFE0CD33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0604" y="1046413"/>
            <a:ext cx="7940361" cy="476517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інтересів сторін трудових відносин </a:t>
            </a:r>
            <a:r>
              <a:rPr lang="uk-UA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зміщено</a:t>
            </a: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сторону роботодавців;</a:t>
            </a:r>
          </a:p>
          <a:p>
            <a:pPr>
              <a:spcBef>
                <a:spcPts val="0"/>
              </a:spcBef>
            </a:pP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Держава усувається від прямого регулювання трудових відносин та участі виконавчої влади у тристоронньому соціальному діалозі;</a:t>
            </a:r>
          </a:p>
          <a:p>
            <a:pPr>
              <a:spcBef>
                <a:spcPts val="0"/>
              </a:spcBef>
            </a:pP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Проголошується повне саморегулювання трудових відносин та широке використання строкових трудових договорів;</a:t>
            </a:r>
          </a:p>
          <a:p>
            <a:pPr>
              <a:spcBef>
                <a:spcPts val="0"/>
              </a:spcBef>
            </a:pP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Нівелюється нинішня роль профспілок – працівників позбавляють права на профспілковий захист;</a:t>
            </a:r>
          </a:p>
          <a:p>
            <a:pPr>
              <a:spcBef>
                <a:spcPts val="0"/>
              </a:spcBef>
            </a:pP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 роботодавцю необмежене право на звільнення працівників;</a:t>
            </a:r>
          </a:p>
          <a:p>
            <a:pPr>
              <a:spcBef>
                <a:spcPts val="0"/>
              </a:spcBef>
            </a:pP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Усувають будь –які можливості для захисту працівника від сваволі роботодавця на індивідуальному рівні;</a:t>
            </a:r>
          </a:p>
          <a:p>
            <a:pPr>
              <a:spcBef>
                <a:spcPts val="0"/>
              </a:spcBef>
            </a:pP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Ігнорування основних принципів та норм Міжнародної організації праці.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5D471D7-BFAB-4EA7-A875-B0BDE3CA8E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25641" y1="37838" x2="25641" y2="37838"/>
                        <a14:foregroundMark x1="20147" y1="35676" x2="20147" y2="35676"/>
                        <a14:foregroundMark x1="21245" y1="31892" x2="21245" y2="31892"/>
                        <a14:foregroundMark x1="23443" y1="25405" x2="23443" y2="25405"/>
                        <a14:foregroundMark x1="24542" y1="20541" x2="24542" y2="20541"/>
                        <a14:foregroundMark x1="27473" y1="15676" x2="27473" y2="15676"/>
                        <a14:foregroundMark x1="25275" y1="19459" x2="15385" y2="49730"/>
                        <a14:foregroundMark x1="26007" y1="21081" x2="33700" y2="47027"/>
                        <a14:foregroundMark x1="33700" y1="47027" x2="35531" y2="49730"/>
                        <a14:foregroundMark x1="72527" y1="44324" x2="72894" y2="74054"/>
                        <a14:foregroundMark x1="71429" y1="47568" x2="62271" y2="7459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199" y="829522"/>
            <a:ext cx="1156480" cy="78369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16BFF9A-96D8-483C-96C5-290347B908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762" b="94558" l="5189" r="98585">
                        <a14:foregroundMark x1="92453" y1="20408" x2="92453" y2="20408"/>
                        <a14:foregroundMark x1="98585" y1="14966" x2="98585" y2="14966"/>
                        <a14:foregroundMark x1="54245" y1="5442" x2="54245" y2="5442"/>
                        <a14:foregroundMark x1="80660" y1="42177" x2="80660" y2="42177"/>
                        <a14:foregroundMark x1="73113" y1="90476" x2="73113" y2="90476"/>
                        <a14:foregroundMark x1="30660" y1="93197" x2="30660" y2="93197"/>
                        <a14:foregroundMark x1="5189" y1="94558" x2="5189" y2="94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40" y="1645631"/>
            <a:ext cx="908669" cy="630068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AB8A200-9746-43BB-A77D-7474E1207A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98361" l="9455" r="89455">
                        <a14:foregroundMark x1="10545" y1="40984" x2="10545" y2="40984"/>
                        <a14:foregroundMark x1="13818" y1="28415" x2="13818" y2="28415"/>
                        <a14:foregroundMark x1="13818" y1="34426" x2="13818" y2="34426"/>
                        <a14:foregroundMark x1="13818" y1="39891" x2="13818" y2="39891"/>
                        <a14:foregroundMark x1="14545" y1="21858" x2="10545" y2="64481"/>
                        <a14:foregroundMark x1="12727" y1="24590" x2="22909" y2="546"/>
                        <a14:foregroundMark x1="22909" y1="546" x2="80364" y2="10929"/>
                        <a14:foregroundMark x1="80364" y1="10929" x2="84000" y2="64481"/>
                        <a14:foregroundMark x1="18909" y1="92350" x2="18909" y2="92350"/>
                        <a14:foregroundMark x1="33818" y1="94536" x2="33818" y2="94536"/>
                        <a14:foregroundMark x1="37455" y1="98361" x2="37455" y2="98361"/>
                        <a14:foregroundMark x1="44364" y1="97268" x2="44364" y2="97268"/>
                        <a14:foregroundMark x1="46909" y1="97268" x2="46909" y2="97268"/>
                        <a14:foregroundMark x1="50545" y1="96721" x2="50545" y2="96721"/>
                        <a14:foregroundMark x1="54545" y1="98361" x2="54545" y2="98361"/>
                        <a14:foregroundMark x1="56364" y1="98361" x2="56364" y2="98361"/>
                        <a14:foregroundMark x1="59273" y1="96721" x2="59273" y2="96721"/>
                        <a14:foregroundMark x1="60364" y1="96721" x2="60364" y2="96721"/>
                        <a14:foregroundMark x1="62182" y1="96721" x2="62182" y2="96721"/>
                        <a14:foregroundMark x1="64364" y1="97268" x2="64364" y2="97268"/>
                        <a14:foregroundMark x1="67273" y1="97268" x2="67273" y2="97268"/>
                        <a14:foregroundMark x1="69091" y1="97268" x2="69091" y2="97268"/>
                        <a14:foregroundMark x1="32364" y1="96721" x2="32364" y2="96721"/>
                        <a14:foregroundMark x1="31273" y1="97268" x2="31273" y2="97268"/>
                        <a14:foregroundMark x1="29091" y1="96721" x2="29091" y2="96721"/>
                        <a14:foregroundMark x1="29091" y1="96721" x2="29091" y2="96721"/>
                        <a14:foregroundMark x1="26909" y1="96721" x2="26909" y2="96721"/>
                        <a14:foregroundMark x1="24727" y1="97268" x2="24727" y2="972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40" y="2987154"/>
            <a:ext cx="996037" cy="662818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93091571-C997-495C-95F6-EDF00A45E8F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8333" b="89815" l="2715" r="94570">
                        <a14:foregroundMark x1="15837" y1="39815" x2="15837" y2="39815"/>
                        <a14:foregroundMark x1="11765" y1="46296" x2="11765" y2="46296"/>
                        <a14:foregroundMark x1="11312" y1="46296" x2="11312" y2="46296"/>
                        <a14:foregroundMark x1="0" y1="16667" x2="22624" y2="29630"/>
                        <a14:foregroundMark x1="22624" y1="29630" x2="12670" y2="75926"/>
                        <a14:foregroundMark x1="12670" y1="75926" x2="2715" y2="72222"/>
                        <a14:foregroundMark x1="35294" y1="46296" x2="35294" y2="46296"/>
                        <a14:foregroundMark x1="86425" y1="29630" x2="86425" y2="29630"/>
                        <a14:foregroundMark x1="94570" y1="37037" x2="94570" y2="37037"/>
                        <a14:foregroundMark x1="38009" y1="75926" x2="38009" y2="75926"/>
                        <a14:foregroundMark x1="34389" y1="45370" x2="34389" y2="45370"/>
                        <a14:foregroundMark x1="39367" y1="46296" x2="39367" y2="46296"/>
                        <a14:foregroundMark x1="38462" y1="43519" x2="38462" y2="43519"/>
                        <a14:foregroundMark x1="39367" y1="42593" x2="39367" y2="42593"/>
                        <a14:foregroundMark x1="43439" y1="41667" x2="43439" y2="41667"/>
                        <a14:foregroundMark x1="43439" y1="41667" x2="43439" y2="41667"/>
                        <a14:foregroundMark x1="42081" y1="41667" x2="42081" y2="41667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436" y="2287912"/>
            <a:ext cx="1450237" cy="708713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456AACE2-2FA4-4AF2-9848-DF19AEE5480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859" b="94930" l="9861" r="89985">
                        <a14:foregroundMark x1="51310" y1="94930" x2="51310" y2="94930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436" y="3575420"/>
            <a:ext cx="1852802" cy="1013474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DA09ED70-2D64-4353-994F-395302C1AD8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4947" b="98587" l="9404" r="94725">
                        <a14:foregroundMark x1="41972" y1="16431" x2="41972" y2="16431"/>
                        <a14:foregroundMark x1="38303" y1="6537" x2="38303" y2="6537"/>
                        <a14:foregroundMark x1="38303" y1="4947" x2="38303" y2="4947"/>
                        <a14:foregroundMark x1="35092" y1="92226" x2="34633" y2="92933"/>
                        <a14:foregroundMark x1="30963" y1="98587" x2="30963" y2="98587"/>
                        <a14:foregroundMark x1="55505" y1="92756" x2="55505" y2="92756"/>
                        <a14:foregroundMark x1="83486" y1="70141" x2="83486" y2="70141"/>
                        <a14:foregroundMark x1="74312" y1="67668" x2="74312" y2="67668"/>
                        <a14:foregroundMark x1="80734" y1="71731" x2="80734" y2="71731"/>
                        <a14:foregroundMark x1="83486" y1="65018" x2="83486" y2="65018"/>
                        <a14:foregroundMark x1="83257" y1="64841" x2="81422" y2="65724"/>
                        <a14:foregroundMark x1="80275" y1="66078" x2="80275" y2="66078"/>
                        <a14:foregroundMark x1="80046" y1="66254" x2="80046" y2="66254"/>
                        <a14:foregroundMark x1="80046" y1="85159" x2="80046" y2="85159"/>
                        <a14:foregroundMark x1="71101" y1="93816" x2="71101" y2="93816"/>
                        <a14:foregroundMark x1="66514" y1="93640" x2="66514" y2="93640"/>
                        <a14:foregroundMark x1="94725" y1="66608" x2="94725" y2="66608"/>
                        <a14:backgroundMark x1="81193" y1="80212" x2="81193" y2="8021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568" y="4390050"/>
            <a:ext cx="713054" cy="925662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14F9B9E9-BC38-4607-88ED-2A7DBE2C0C9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8696" b="91304" l="8523" r="89773">
                        <a14:foregroundMark x1="8523" y1="52174" x2="8523" y2="52174"/>
                        <a14:foregroundMark x1="11364" y1="40000" x2="11364" y2="40000"/>
                        <a14:foregroundMark x1="15909" y1="25217" x2="15909" y2="25217"/>
                        <a14:foregroundMark x1="18750" y1="16522" x2="18750" y2="16522"/>
                        <a14:foregroundMark x1="24432" y1="9565" x2="24432" y2="9565"/>
                        <a14:foregroundMark x1="20455" y1="40870" x2="20455" y2="40870"/>
                        <a14:foregroundMark x1="28977" y1="46087" x2="28977" y2="46087"/>
                        <a14:foregroundMark x1="36364" y1="44348" x2="36364" y2="44348"/>
                        <a14:foregroundMark x1="42045" y1="46087" x2="42045" y2="46087"/>
                        <a14:foregroundMark x1="58523" y1="36522" x2="58523" y2="36522"/>
                        <a14:foregroundMark x1="68750" y1="41739" x2="68750" y2="41739"/>
                        <a14:foregroundMark x1="64773" y1="28696" x2="64773" y2="28696"/>
                        <a14:foregroundMark x1="60227" y1="20870" x2="60227" y2="20870"/>
                        <a14:foregroundMark x1="54545" y1="10435" x2="54545" y2="10435"/>
                        <a14:foregroundMark x1="69886" y1="52174" x2="69886" y2="52174"/>
                        <a14:foregroundMark x1="68182" y1="65217" x2="68182" y2="65217"/>
                        <a14:foregroundMark x1="58523" y1="78261" x2="58523" y2="78261"/>
                        <a14:foregroundMark x1="81818" y1="75652" x2="81818" y2="75652"/>
                        <a14:foregroundMark x1="42614" y1="73913" x2="42614" y2="73913"/>
                        <a14:foregroundMark x1="50568" y1="87826" x2="50568" y2="87826"/>
                        <a14:foregroundMark x1="42045" y1="87826" x2="42045" y2="87826"/>
                        <a14:foregroundMark x1="45455" y1="91304" x2="39773" y2="87826"/>
                        <a14:foregroundMark x1="84091" y1="32174" x2="84091" y2="3217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436" y="5040189"/>
            <a:ext cx="1512511" cy="988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768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9F0EB1-1A05-475D-A532-0466B4DAC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0633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Необґрунтованість лібералізації</a:t>
            </a:r>
            <a:b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трудового законодавства</a:t>
            </a:r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E8684763-7325-41C9-9ADE-6E7394DE33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3525" y="1324738"/>
            <a:ext cx="3162562" cy="4471166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050715-69F9-41B1-9F01-4A46561429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432" y="2081777"/>
            <a:ext cx="3162562" cy="446989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15B3E1DD-3DF0-42BF-8629-4EB110867F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14" y="1587223"/>
            <a:ext cx="5727126" cy="3226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306171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вітіння країв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TM02892315[[fn=Віхоть]]</Template>
  <TotalTime>573</TotalTime>
  <Words>590</Words>
  <Application>Microsoft Office PowerPoint</Application>
  <PresentationFormat>Широкий екран</PresentationFormat>
  <Paragraphs>53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Times New Roman</vt:lpstr>
      <vt:lpstr>Wingdings</vt:lpstr>
      <vt:lpstr>Wingdings 3</vt:lpstr>
      <vt:lpstr>Віхоть</vt:lpstr>
      <vt:lpstr>Лібералізація законодавства по-українськи</vt:lpstr>
      <vt:lpstr>Прийнятий 10 грудня 1971 року  Набув чинності з 1 червня 1972 року  </vt:lpstr>
      <vt:lpstr>27.12.2014 – внесено до ВРУ 20.05.2015 – відкликано та внесено доопрацьований 05.11.2015 – прийнято у першому читанні 07.09.2017 – законопроєкт підготовано до другого читання</vt:lpstr>
      <vt:lpstr>Презентація PowerPoint</vt:lpstr>
      <vt:lpstr>Проєкт Закону України «Про працю» (реєстр. № 2708) вважається відкликаним, але його ідея жива………</vt:lpstr>
      <vt:lpstr>Презентація PowerPoint</vt:lpstr>
      <vt:lpstr>Точкові законопроєкт щодо внесення змін до  Кодексу законів про працю України  (деякі з яких вже зареєстровано у Верховній Раді України):</vt:lpstr>
      <vt:lpstr>Загрози ліберальних законопроєктів:</vt:lpstr>
      <vt:lpstr>Необґрунтованість лібералізації трудового законодавства</vt:lpstr>
      <vt:lpstr>Проект Закону України «Про внесення змін до деяких законодавчих актів щодо спрощення регулювання трудових відносин у сфері малого і середнього підприємництва та зменшення адміністративного навантаження на підприємницьку діяльність» (реєстр. № 5371):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Лібералізація законодавства по-українськи</dc:title>
  <dc:creator>Prav15</dc:creator>
  <cp:lastModifiedBy>Prav15</cp:lastModifiedBy>
  <cp:revision>31</cp:revision>
  <cp:lastPrinted>2021-06-25T13:43:19Z</cp:lastPrinted>
  <dcterms:created xsi:type="dcterms:W3CDTF">2021-06-24T10:50:21Z</dcterms:created>
  <dcterms:modified xsi:type="dcterms:W3CDTF">2021-06-29T05:54:10Z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430221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